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256" r:id="rId2"/>
    <p:sldId id="299" r:id="rId3"/>
    <p:sldId id="257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94" r:id="rId13"/>
    <p:sldId id="297" r:id="rId14"/>
    <p:sldId id="295" r:id="rId15"/>
    <p:sldId id="267" r:id="rId16"/>
    <p:sldId id="268" r:id="rId17"/>
    <p:sldId id="296" r:id="rId18"/>
    <p:sldId id="269" r:id="rId19"/>
    <p:sldId id="270" r:id="rId20"/>
    <p:sldId id="271" r:id="rId21"/>
    <p:sldId id="273" r:id="rId22"/>
    <p:sldId id="272" r:id="rId23"/>
    <p:sldId id="288" r:id="rId24"/>
    <p:sldId id="289" r:id="rId25"/>
    <p:sldId id="274" r:id="rId26"/>
    <p:sldId id="290" r:id="rId27"/>
    <p:sldId id="293" r:id="rId28"/>
    <p:sldId id="291" r:id="rId29"/>
    <p:sldId id="292" r:id="rId30"/>
    <p:sldId id="281" r:id="rId31"/>
    <p:sldId id="275" r:id="rId32"/>
    <p:sldId id="277" r:id="rId33"/>
    <p:sldId id="300" r:id="rId34"/>
    <p:sldId id="285" r:id="rId35"/>
    <p:sldId id="286" r:id="rId36"/>
    <p:sldId id="287" r:id="rId37"/>
    <p:sldId id="276" r:id="rId38"/>
    <p:sldId id="279" r:id="rId39"/>
    <p:sldId id="282" r:id="rId40"/>
    <p:sldId id="283" r:id="rId41"/>
    <p:sldId id="284" r:id="rId42"/>
    <p:sldId id="301" r:id="rId43"/>
    <p:sldId id="302" r:id="rId44"/>
    <p:sldId id="312" r:id="rId45"/>
    <p:sldId id="303" r:id="rId46"/>
    <p:sldId id="304" r:id="rId47"/>
    <p:sldId id="305" r:id="rId48"/>
    <p:sldId id="306" r:id="rId49"/>
    <p:sldId id="311" r:id="rId50"/>
    <p:sldId id="307" r:id="rId51"/>
    <p:sldId id="314" r:id="rId52"/>
    <p:sldId id="308" r:id="rId53"/>
    <p:sldId id="309" r:id="rId54"/>
    <p:sldId id="313" r:id="rId55"/>
    <p:sldId id="31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jay Gaudel" initials="BG" lastIdx="1" clrIdx="0">
    <p:extLst>
      <p:ext uri="{19B8F6BF-5375-455C-9EA6-DF929625EA0E}">
        <p15:presenceInfo xmlns:p15="http://schemas.microsoft.com/office/powerpoint/2012/main" userId="d7befaef90d3b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CEB3CF-6B64-43EE-97D6-09E674434FD3}" v="14" dt="2021-07-04T10:28:02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04T17:45:47.482" idx="1">
    <p:pos x="10" y="10"/>
    <p:text/>
    <p:extLst>
      <p:ext uri="{C676402C-5697-4E1C-873F-D02D1690AC5C}">
        <p15:threadingInfo xmlns:p15="http://schemas.microsoft.com/office/powerpoint/2012/main" timeZoneBias="-345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7C716-C47C-4FDC-9B20-6A085186552F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1CDB-478D-4E59-A008-21FAF37C5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0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b01be4b2d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b01be4b2d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b01be4b2d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b01be4b2d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b01be4b2d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b01be4b2d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b01be4b2d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b01be4b2d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b01be4b2d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b01be4b2d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208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c18c1fd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c18c1fd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c18c1fd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c18c1fd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73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c18c1fdd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c18c1fdd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c18c1fdd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c18c1fdd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c18c1fdd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c18c1fdd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31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69" y="5465600"/>
            <a:ext cx="12192048" cy="13924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851500" y="1030300"/>
            <a:ext cx="8489200" cy="24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200" cy="14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89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A0FC-DB7F-4804-B704-D8195B31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Basic of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8ED6B-902F-4A97-8A22-02365762FF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Bijay Gaudel</a:t>
            </a:r>
          </a:p>
        </p:txBody>
      </p:sp>
    </p:spTree>
    <p:extLst>
      <p:ext uri="{BB962C8B-B14F-4D97-AF65-F5344CB8AC3E}">
        <p14:creationId xmlns:p14="http://schemas.microsoft.com/office/powerpoint/2010/main" val="1856996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815" y="-28575"/>
            <a:ext cx="9249410" cy="1447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Optimization Process</a:t>
            </a:r>
            <a:b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CA7AD-B317-45C2-9E99-1DCDF3BA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690" y="1300033"/>
            <a:ext cx="4315634" cy="577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BA4818-1733-4074-8D26-913E37C17B47}"/>
              </a:ext>
            </a:extLst>
          </p:cNvPr>
          <p:cNvSpPr txBox="1"/>
          <p:nvPr/>
        </p:nvSpPr>
        <p:spPr>
          <a:xfrm>
            <a:off x="4114801" y="858322"/>
            <a:ext cx="301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Cross entropy loss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0E081-FE3E-4AB4-A318-EFE504A0E970}"/>
              </a:ext>
            </a:extLst>
          </p:cNvPr>
          <p:cNvSpPr txBox="1"/>
          <p:nvPr/>
        </p:nvSpPr>
        <p:spPr>
          <a:xfrm>
            <a:off x="4077508" y="1962150"/>
            <a:ext cx="276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Learning rate: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2E596-7A69-48F9-AA20-A257872D2AC4}"/>
              </a:ext>
            </a:extLst>
          </p:cNvPr>
          <p:cNvSpPr txBox="1"/>
          <p:nvPr/>
        </p:nvSpPr>
        <p:spPr>
          <a:xfrm>
            <a:off x="1952625" y="2295435"/>
            <a:ext cx="8467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Indicate at which pace the weight get updated. Can be fixed or adaptively changed. Generally denoted by 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𝜂.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3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4CAFB7B-E257-4440-9D70-EA24C5F32100}"/>
              </a:ext>
            </a:extLst>
          </p:cNvPr>
          <p:cNvSpPr txBox="1"/>
          <p:nvPr/>
        </p:nvSpPr>
        <p:spPr>
          <a:xfrm>
            <a:off x="4086226" y="3162300"/>
            <a:ext cx="26193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Back propagation: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AC8D28-9C11-411E-A02F-C4CE15264CEF}"/>
              </a:ext>
            </a:extLst>
          </p:cNvPr>
          <p:cNvSpPr txBox="1"/>
          <p:nvPr/>
        </p:nvSpPr>
        <p:spPr>
          <a:xfrm>
            <a:off x="2181225" y="3600450"/>
            <a:ext cx="695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Method to update the weight in the neural network.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A2CC07-8C04-4439-B003-A1DD41732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4394069"/>
            <a:ext cx="4171950" cy="742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DB9EE6-4770-4064-B955-C8A290A299C3}"/>
              </a:ext>
            </a:extLst>
          </p:cNvPr>
          <p:cNvSpPr txBox="1"/>
          <p:nvPr/>
        </p:nvSpPr>
        <p:spPr>
          <a:xfrm>
            <a:off x="4001308" y="5137019"/>
            <a:ext cx="2094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Weight update: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CEDE45-0E6E-4B50-8903-7AC0DCBB5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025" y="5644106"/>
            <a:ext cx="24669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8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665" y="-4720"/>
            <a:ext cx="9287510" cy="1395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Optimization Process</a:t>
            </a:r>
            <a:b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A4818-1733-4074-8D26-913E37C17B47}"/>
              </a:ext>
            </a:extLst>
          </p:cNvPr>
          <p:cNvSpPr txBox="1"/>
          <p:nvPr/>
        </p:nvSpPr>
        <p:spPr>
          <a:xfrm>
            <a:off x="4010025" y="1315522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Weight update: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E884400-4BCD-432C-97FD-8DB2603B5BB6}"/>
              </a:ext>
            </a:extLst>
          </p:cNvPr>
          <p:cNvSpPr txBox="1"/>
          <p:nvPr/>
        </p:nvSpPr>
        <p:spPr>
          <a:xfrm>
            <a:off x="2286000" y="1522929"/>
            <a:ext cx="8382000" cy="363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Take a batch of training data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Perform forward propagation to obtain the corresponding loss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Backpropagate the loss to get the gradients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Use the gradient to update the weight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2704234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33380"/>
            <a:ext cx="9192259" cy="102326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	Learning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F7A80-9B1C-4950-B858-200307C5D8AF}"/>
              </a:ext>
            </a:extLst>
          </p:cNvPr>
          <p:cNvSpPr txBox="1"/>
          <p:nvPr/>
        </p:nvSpPr>
        <p:spPr>
          <a:xfrm>
            <a:off x="909318" y="1608784"/>
            <a:ext cx="4743451" cy="294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Hyper parameter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Generally, between 0 to 1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It defines how quickly the model converges to global minima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A66F6-5E95-45B4-B47C-D9AAE993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5" y="1420658"/>
            <a:ext cx="6246495" cy="33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8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065" y="33380"/>
            <a:ext cx="9192259" cy="10232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Vanishing vs exploding gradient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F7A80-9B1C-4950-B858-200307C5D8AF}"/>
              </a:ext>
            </a:extLst>
          </p:cNvPr>
          <p:cNvSpPr txBox="1"/>
          <p:nvPr/>
        </p:nvSpPr>
        <p:spPr>
          <a:xfrm>
            <a:off x="3211830" y="1993265"/>
            <a:ext cx="5979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Vanishing Gradient: Derivative of loss function is small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5CBF1-45A5-4190-87BF-D6DEE5133029}"/>
              </a:ext>
            </a:extLst>
          </p:cNvPr>
          <p:cNvSpPr txBox="1"/>
          <p:nvPr/>
        </p:nvSpPr>
        <p:spPr>
          <a:xfrm>
            <a:off x="3278504" y="3423285"/>
            <a:ext cx="5913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Exploding Gradient: Derivative of loss function is large</a:t>
            </a:r>
          </a:p>
        </p:txBody>
      </p:sp>
    </p:spTree>
    <p:extLst>
      <p:ext uri="{BB962C8B-B14F-4D97-AF65-F5344CB8AC3E}">
        <p14:creationId xmlns:p14="http://schemas.microsoft.com/office/powerpoint/2010/main" val="1090589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33380"/>
            <a:ext cx="9192259" cy="102326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	Global vs local Minima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76C66-3EAA-4C55-84BF-1AE14C48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39" y="1396364"/>
            <a:ext cx="7406641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4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How good is your model?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A4818-1733-4074-8D26-913E37C17B47}"/>
              </a:ext>
            </a:extLst>
          </p:cNvPr>
          <p:cNvSpPr txBox="1"/>
          <p:nvPr/>
        </p:nvSpPr>
        <p:spPr>
          <a:xfrm>
            <a:off x="2393560" y="1766445"/>
            <a:ext cx="101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Bias: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E884400-4BCD-432C-97FD-8DB2603B5BB6}"/>
              </a:ext>
            </a:extLst>
          </p:cNvPr>
          <p:cNvSpPr txBox="1"/>
          <p:nvPr/>
        </p:nvSpPr>
        <p:spPr>
          <a:xfrm>
            <a:off x="1321366" y="2238374"/>
            <a:ext cx="4177167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Difference between average prediction of model and correct value we are trying to predict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13DC7-EC6A-46D6-8422-1B42AC239E40}"/>
              </a:ext>
            </a:extLst>
          </p:cNvPr>
          <p:cNvSpPr txBox="1"/>
          <p:nvPr/>
        </p:nvSpPr>
        <p:spPr>
          <a:xfrm>
            <a:off x="7470384" y="1745218"/>
            <a:ext cx="168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Variance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B53F0-E27B-4477-973E-7BECAB019D45}"/>
              </a:ext>
            </a:extLst>
          </p:cNvPr>
          <p:cNvSpPr txBox="1"/>
          <p:nvPr/>
        </p:nvSpPr>
        <p:spPr>
          <a:xfrm>
            <a:off x="6693467" y="2228849"/>
            <a:ext cx="4003108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w Cen MT (Body)"/>
              </a:rPr>
              <a:t>Ability of model prediction for a given data points or a value which tells us spread of data</a:t>
            </a:r>
            <a:endParaRPr lang="en-US" sz="2400" dirty="0">
              <a:solidFill>
                <a:schemeClr val="bg1"/>
              </a:solidFill>
              <a:latin typeface="Tw Cen MT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409B1-4FE9-4A9D-B146-74162555DD27}"/>
              </a:ext>
            </a:extLst>
          </p:cNvPr>
          <p:cNvSpPr txBox="1"/>
          <p:nvPr/>
        </p:nvSpPr>
        <p:spPr>
          <a:xfrm>
            <a:off x="1581152" y="4907543"/>
            <a:ext cx="8591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w Cen MT (Body)"/>
              </a:rPr>
              <a:t>Model with low bias and low variance avoids both underfitting and overfitting</a:t>
            </a:r>
            <a:endParaRPr lang="en-US" sz="2400" dirty="0">
              <a:latin typeface="Tw Cen MT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B138A-2D28-4F50-B45E-C1FB985676A6}"/>
              </a:ext>
            </a:extLst>
          </p:cNvPr>
          <p:cNvSpPr txBox="1"/>
          <p:nvPr/>
        </p:nvSpPr>
        <p:spPr>
          <a:xfrm>
            <a:off x="4157662" y="4313962"/>
            <a:ext cx="387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Bias-Variance Tradeoff:</a:t>
            </a:r>
          </a:p>
        </p:txBody>
      </p:sp>
    </p:spTree>
    <p:extLst>
      <p:ext uri="{BB962C8B-B14F-4D97-AF65-F5344CB8AC3E}">
        <p14:creationId xmlns:p14="http://schemas.microsoft.com/office/powerpoint/2010/main" val="300452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A29E62-4FF4-40CE-89C6-5460037C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93" y="1732598"/>
            <a:ext cx="89439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44A8474-BDF8-4B09-884D-FC6A5418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73" y="937260"/>
            <a:ext cx="6943456" cy="56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69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DA5E98-A189-42E4-9F2E-1CF8BEB7DB12}"/>
              </a:ext>
            </a:extLst>
          </p:cNvPr>
          <p:cNvSpPr txBox="1"/>
          <p:nvPr/>
        </p:nvSpPr>
        <p:spPr>
          <a:xfrm>
            <a:off x="1682369" y="923925"/>
            <a:ext cx="8448674" cy="2202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92929"/>
                </a:solidFill>
              </a:rPr>
              <a:t>T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</a:rPr>
              <a:t>echnique used for tuning the function by adding an additional penalty term in the error function.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</a:rPr>
              <a:t>The additional term controls the excessively fluctuating function.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440CA-60A0-48AB-9F24-7D5DB239ACCE}"/>
              </a:ext>
            </a:extLst>
          </p:cNvPr>
          <p:cNvSpPr txBox="1"/>
          <p:nvPr/>
        </p:nvSpPr>
        <p:spPr>
          <a:xfrm>
            <a:off x="4400550" y="3152774"/>
            <a:ext cx="101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Types: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D5F1-99F7-472F-89AB-8911765E5259}"/>
              </a:ext>
            </a:extLst>
          </p:cNvPr>
          <p:cNvSpPr txBox="1"/>
          <p:nvPr/>
        </p:nvSpPr>
        <p:spPr>
          <a:xfrm>
            <a:off x="3419475" y="3535764"/>
            <a:ext cx="3857625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L1-regularization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L2-regularization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690905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L1-Regularization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DA5E98-A189-42E4-9F2E-1CF8BEB7DB12}"/>
              </a:ext>
            </a:extLst>
          </p:cNvPr>
          <p:cNvSpPr txBox="1"/>
          <p:nvPr/>
        </p:nvSpPr>
        <p:spPr>
          <a:xfrm>
            <a:off x="1152525" y="1847850"/>
            <a:ext cx="7648575" cy="331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rtl="0">
              <a:spcBef>
                <a:spcPts val="0"/>
              </a:spcBef>
              <a:spcAft>
                <a:spcPts val="1000"/>
              </a:spcAft>
            </a:pP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Let's consider simple model:</a:t>
            </a:r>
            <a:endParaRPr lang="en-US" sz="2400" b="0" dirty="0">
              <a:effectLst/>
            </a:endParaRPr>
          </a:p>
          <a:p>
            <a:pPr marL="1828800" rtl="0">
              <a:spcBef>
                <a:spcPts val="0"/>
              </a:spcBef>
              <a:spcAft>
                <a:spcPts val="1000"/>
              </a:spcAft>
            </a:pP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Y = </a:t>
            </a:r>
            <a:r>
              <a:rPr lang="en-US" sz="2400" b="0" i="1" u="none" strike="noStrike" dirty="0" err="1">
                <a:solidFill>
                  <a:srgbClr val="000000"/>
                </a:solidFill>
                <a:effectLst/>
              </a:rPr>
              <a:t>wx+b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sz="2400" b="0" dirty="0">
              <a:effectLst/>
            </a:endParaRPr>
          </a:p>
          <a:p>
            <a:pPr marL="1828800" rtl="0">
              <a:spcBef>
                <a:spcPts val="0"/>
              </a:spcBef>
              <a:spcAft>
                <a:spcPts val="1000"/>
              </a:spcAft>
            </a:pP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Loss (L) = Error(Y, </a:t>
            </a:r>
            <a:r>
              <a:rPr lang="en-US" sz="2400" b="0" i="1" u="none" strike="noStrike" dirty="0" err="1">
                <a:solidFill>
                  <a:srgbClr val="000000"/>
                </a:solidFill>
                <a:effectLst/>
              </a:rPr>
              <a:t>Y_hat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) = (</a:t>
            </a:r>
            <a:r>
              <a:rPr lang="en-US" sz="2400" b="0" i="1" u="none" strike="noStrike" dirty="0" err="1">
                <a:solidFill>
                  <a:srgbClr val="000000"/>
                </a:solidFill>
                <a:effectLst/>
              </a:rPr>
              <a:t>wx+b-y_hat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)**2</a:t>
            </a:r>
            <a:endParaRPr lang="en-US" sz="2400" b="0" dirty="0">
              <a:effectLst/>
            </a:endParaRPr>
          </a:p>
          <a:p>
            <a:pPr marL="1828800" rtl="0">
              <a:spcBef>
                <a:spcPts val="0"/>
              </a:spcBef>
              <a:spcAft>
                <a:spcPts val="1000"/>
              </a:spcAft>
            </a:pP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Loss with L1 regularization:</a:t>
            </a:r>
            <a:endParaRPr lang="en-US" sz="2400" b="0" dirty="0">
              <a:effectLst/>
            </a:endParaRPr>
          </a:p>
          <a:p>
            <a:pPr marL="1828800" rtl="0">
              <a:spcBef>
                <a:spcPts val="0"/>
              </a:spcBef>
              <a:spcAft>
                <a:spcPts val="1000"/>
              </a:spcAft>
            </a:pP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L1 = (</a:t>
            </a:r>
            <a:r>
              <a:rPr lang="en-US" sz="2400" b="0" i="1" u="none" strike="noStrike" dirty="0" err="1">
                <a:solidFill>
                  <a:srgbClr val="000000"/>
                </a:solidFill>
                <a:effectLst/>
              </a:rPr>
              <a:t>wx+b-y_hat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)**2 + </a:t>
            </a:r>
            <a:r>
              <a:rPr lang="am-ET" sz="2400" b="0" i="1" u="none" strike="noStrike" dirty="0">
                <a:solidFill>
                  <a:srgbClr val="000000"/>
                </a:solidFill>
                <a:effectLst/>
              </a:rPr>
              <a:t>ለ</a:t>
            </a:r>
            <a:r>
              <a:rPr lang="en-US" sz="2400" i="1" dirty="0">
                <a:solidFill>
                  <a:srgbClr val="000000"/>
                </a:solidFill>
              </a:rPr>
              <a:t>(|w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|)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998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53700"/>
            <a:ext cx="9192259" cy="9867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Qualification for certificate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0F64EA3-437D-44D0-934F-379EF22136EA}"/>
              </a:ext>
            </a:extLst>
          </p:cNvPr>
          <p:cNvSpPr txBox="1">
            <a:spLocks/>
          </p:cNvSpPr>
          <p:nvPr/>
        </p:nvSpPr>
        <p:spPr>
          <a:xfrm>
            <a:off x="3876674" y="1725612"/>
            <a:ext cx="4333876" cy="3036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All 3 days attendance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Full time participation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Assignment completion </a:t>
            </a:r>
          </a:p>
        </p:txBody>
      </p:sp>
    </p:spTree>
    <p:extLst>
      <p:ext uri="{BB962C8B-B14F-4D97-AF65-F5344CB8AC3E}">
        <p14:creationId xmlns:p14="http://schemas.microsoft.com/office/powerpoint/2010/main" val="2124403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L2-Regularization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DA5E98-A189-42E4-9F2E-1CF8BEB7DB12}"/>
              </a:ext>
            </a:extLst>
          </p:cNvPr>
          <p:cNvSpPr txBox="1"/>
          <p:nvPr/>
        </p:nvSpPr>
        <p:spPr>
          <a:xfrm>
            <a:off x="1000125" y="1857375"/>
            <a:ext cx="9077325" cy="331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rtl="0">
              <a:spcBef>
                <a:spcPts val="0"/>
              </a:spcBef>
              <a:spcAft>
                <a:spcPts val="1000"/>
              </a:spcAft>
            </a:pP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Let's consider simple model:</a:t>
            </a:r>
            <a:endParaRPr lang="en-US" sz="2400" b="0" dirty="0">
              <a:effectLst/>
            </a:endParaRPr>
          </a:p>
          <a:p>
            <a:pPr marL="1828800" rtl="0">
              <a:spcBef>
                <a:spcPts val="0"/>
              </a:spcBef>
              <a:spcAft>
                <a:spcPts val="1000"/>
              </a:spcAft>
            </a:pP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Y = </a:t>
            </a:r>
            <a:r>
              <a:rPr lang="en-US" sz="2400" b="0" i="1" u="none" strike="noStrike" dirty="0" err="1">
                <a:solidFill>
                  <a:srgbClr val="000000"/>
                </a:solidFill>
                <a:effectLst/>
              </a:rPr>
              <a:t>wx+b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sz="2400" b="0" dirty="0">
              <a:effectLst/>
            </a:endParaRPr>
          </a:p>
          <a:p>
            <a:pPr marL="1828800" rtl="0">
              <a:spcBef>
                <a:spcPts val="0"/>
              </a:spcBef>
              <a:spcAft>
                <a:spcPts val="1000"/>
              </a:spcAft>
            </a:pP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Loss (L) = Error(Y, </a:t>
            </a:r>
            <a:r>
              <a:rPr lang="en-US" sz="2400" b="0" i="1" u="none" strike="noStrike" dirty="0" err="1">
                <a:solidFill>
                  <a:srgbClr val="000000"/>
                </a:solidFill>
                <a:effectLst/>
              </a:rPr>
              <a:t>Y_hat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) = (</a:t>
            </a:r>
            <a:r>
              <a:rPr lang="en-US" sz="2400" b="0" i="1" u="none" strike="noStrike" dirty="0" err="1">
                <a:solidFill>
                  <a:srgbClr val="000000"/>
                </a:solidFill>
                <a:effectLst/>
              </a:rPr>
              <a:t>wx+b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1" u="none" strike="noStrike" dirty="0" err="1">
                <a:solidFill>
                  <a:srgbClr val="000000"/>
                </a:solidFill>
                <a:effectLst/>
              </a:rPr>
              <a:t>y_hat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)**2</a:t>
            </a:r>
            <a:endParaRPr lang="en-US" sz="2400" b="0" dirty="0">
              <a:effectLst/>
            </a:endParaRPr>
          </a:p>
          <a:p>
            <a:pPr marL="1828800" rtl="0">
              <a:spcBef>
                <a:spcPts val="0"/>
              </a:spcBef>
              <a:spcAft>
                <a:spcPts val="1000"/>
              </a:spcAft>
            </a:pP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Loss with L2 regularization:</a:t>
            </a:r>
            <a:endParaRPr lang="en-US" sz="2400" b="0" dirty="0">
              <a:effectLst/>
            </a:endParaRPr>
          </a:p>
          <a:p>
            <a:pPr marL="1828800" rtl="0">
              <a:spcBef>
                <a:spcPts val="0"/>
              </a:spcBef>
              <a:spcAft>
                <a:spcPts val="1000"/>
              </a:spcAft>
            </a:pP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L2 = (</a:t>
            </a:r>
            <a:r>
              <a:rPr lang="en-US" sz="2400" b="0" i="1" u="none" strike="noStrike" dirty="0" err="1">
                <a:solidFill>
                  <a:srgbClr val="000000"/>
                </a:solidFill>
                <a:effectLst/>
              </a:rPr>
              <a:t>wx+b-y_hat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)**2 + </a:t>
            </a:r>
            <a:r>
              <a:rPr lang="am-ET" sz="2400" b="0" i="1" u="none" strike="noStrike" dirty="0">
                <a:solidFill>
                  <a:srgbClr val="000000"/>
                </a:solidFill>
                <a:effectLst/>
              </a:rPr>
              <a:t>ለ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(w**2)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226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6" y="33380"/>
            <a:ext cx="10001250" cy="12429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How overfitting prevented Using Regularization?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850A8DE5-7B86-4E8A-8CFC-F8C2E0BCB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1234642"/>
            <a:ext cx="4865687" cy="51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11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	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29F9A791-485A-4CD1-ABFA-F0C4D261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99" y="2237104"/>
            <a:ext cx="7732507" cy="351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04C5A-E8F3-4CCB-9FE6-D02E2B1D2408}"/>
              </a:ext>
            </a:extLst>
          </p:cNvPr>
          <p:cNvSpPr txBox="1"/>
          <p:nvPr/>
        </p:nvSpPr>
        <p:spPr>
          <a:xfrm>
            <a:off x="2631440" y="1238251"/>
            <a:ext cx="739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292929"/>
                </a:solidFill>
                <a:effectLst/>
              </a:rPr>
              <a:t>Dropout technique works by randomly reducing the number of interconnected neurons within a  neural network.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455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A0FC-DB7F-4804-B704-D8195B31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8ED6B-902F-4A97-8A22-02365762FF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Bijay Gaudel</a:t>
            </a:r>
          </a:p>
        </p:txBody>
      </p:sp>
    </p:spTree>
    <p:extLst>
      <p:ext uri="{BB962C8B-B14F-4D97-AF65-F5344CB8AC3E}">
        <p14:creationId xmlns:p14="http://schemas.microsoft.com/office/powerpoint/2010/main" val="426334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E0BE12-E19B-44BA-8E73-05E3E0AF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80" y="907092"/>
            <a:ext cx="8615680" cy="50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	TensorFlow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56537CF-1500-45C8-A8B2-55AA798B4D3B}"/>
              </a:ext>
            </a:extLst>
          </p:cNvPr>
          <p:cNvSpPr txBox="1"/>
          <p:nvPr/>
        </p:nvSpPr>
        <p:spPr>
          <a:xfrm>
            <a:off x="2255520" y="1729740"/>
            <a:ext cx="8524240" cy="294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Google open-source high level library for numerical computation (Mostly used in Machine learning and deep learning).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Developed by Google Brain team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First release : November 9, 2015</a:t>
            </a:r>
          </a:p>
        </p:txBody>
      </p:sp>
    </p:spTree>
    <p:extLst>
      <p:ext uri="{BB962C8B-B14F-4D97-AF65-F5344CB8AC3E}">
        <p14:creationId xmlns:p14="http://schemas.microsoft.com/office/powerpoint/2010/main" val="1852590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	TensorFlow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E314AD-FFB5-4A2D-9C27-276D0ED0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33" y="1901943"/>
            <a:ext cx="7369033" cy="333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86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	TensorFlow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50DE858-0C46-495F-A69D-1CE3F06528C5}"/>
              </a:ext>
            </a:extLst>
          </p:cNvPr>
          <p:cNvSpPr txBox="1"/>
          <p:nvPr/>
        </p:nvSpPr>
        <p:spPr>
          <a:xfrm>
            <a:off x="1885950" y="1409700"/>
            <a:ext cx="3563556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rtl="0">
              <a:spcBef>
                <a:spcPts val="0"/>
              </a:spcBef>
              <a:spcAft>
                <a:spcPts val="1000"/>
              </a:spcAft>
            </a:pPr>
            <a:r>
              <a:rPr lang="en-US" sz="2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</a:rPr>
              <a:t>    Compile</a:t>
            </a:r>
            <a:endParaRPr lang="en-US" sz="2400" b="1" dirty="0">
              <a:solidFill>
                <a:schemeClr val="bg2">
                  <a:lumMod val="60000"/>
                  <a:lumOff val="40000"/>
                </a:schemeClr>
              </a:solidFill>
              <a:effectLst/>
            </a:endParaRPr>
          </a:p>
          <a:p>
            <a:pPr marL="8001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Loss function</a:t>
            </a:r>
          </a:p>
          <a:p>
            <a:pPr marL="8001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Optimizer </a:t>
            </a:r>
          </a:p>
          <a:p>
            <a:pPr marL="800100" indent="-342900" rtl="0"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Evaluation metrics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6D5B5-5F8E-49F7-B0F5-5549037F0C7D}"/>
              </a:ext>
            </a:extLst>
          </p:cNvPr>
          <p:cNvSpPr txBox="1"/>
          <p:nvPr/>
        </p:nvSpPr>
        <p:spPr>
          <a:xfrm>
            <a:off x="6660129" y="1238251"/>
            <a:ext cx="3893571" cy="321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rtl="0">
              <a:spcBef>
                <a:spcPts val="0"/>
              </a:spcBef>
              <a:spcAft>
                <a:spcPts val="10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  <a:t>        </a:t>
            </a:r>
            <a:r>
              <a:rPr lang="en-US" sz="1800" b="1" i="0" u="none" strike="noStrike" dirty="0">
                <a:solidFill>
                  <a:srgbClr val="980000"/>
                </a:solidFill>
                <a:effectLst/>
                <a:latin typeface="Impact" panose="020B0806030902050204" pitchFamily="34" charset="0"/>
              </a:rPr>
              <a:t> </a:t>
            </a:r>
            <a:r>
              <a:rPr lang="en-US" sz="2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</a:rPr>
              <a:t>Training</a:t>
            </a:r>
            <a:endParaRPr lang="en-US" sz="2400" b="1" dirty="0">
              <a:solidFill>
                <a:schemeClr val="bg2">
                  <a:lumMod val="60000"/>
                  <a:lumOff val="40000"/>
                </a:schemeClr>
              </a:solidFill>
              <a:effectLst/>
            </a:endParaRPr>
          </a:p>
          <a:p>
            <a:pPr marL="8001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Train datasets</a:t>
            </a:r>
          </a:p>
          <a:p>
            <a:pPr marL="8001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Validation datasets </a:t>
            </a:r>
          </a:p>
          <a:p>
            <a:pPr marL="800100" indent="-342900" rtl="0"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</a:rPr>
              <a:t>Epochs, batch size,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</a:rPr>
              <a:t>etc</a:t>
            </a:r>
            <a:endParaRPr lang="en-US" sz="2400" i="0" u="none" strike="noStrike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DECDE-6A36-4AB6-8F35-B8FAFB15ED37}"/>
              </a:ext>
            </a:extLst>
          </p:cNvPr>
          <p:cNvSpPr txBox="1"/>
          <p:nvPr/>
        </p:nvSpPr>
        <p:spPr>
          <a:xfrm>
            <a:off x="2128838" y="4455076"/>
            <a:ext cx="6105524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1000"/>
              </a:spcAft>
            </a:pPr>
            <a:r>
              <a:rPr lang="en-US" sz="2000" i="0" u="none" strike="noStrike" dirty="0">
                <a:solidFill>
                  <a:srgbClr val="980000"/>
                </a:solidFill>
                <a:effectLst/>
              </a:rPr>
              <a:t> </a:t>
            </a:r>
            <a:r>
              <a:rPr lang="en-US" sz="2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</a:rPr>
              <a:t>Evaluation</a:t>
            </a:r>
            <a:endParaRPr lang="en-US" sz="2400" b="1" dirty="0">
              <a:solidFill>
                <a:schemeClr val="bg2">
                  <a:lumMod val="60000"/>
                  <a:lumOff val="40000"/>
                </a:schemeClr>
              </a:solidFill>
              <a:effectLst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ADF8C-BB3F-4006-8A5A-E9A814068135}"/>
              </a:ext>
            </a:extLst>
          </p:cNvPr>
          <p:cNvSpPr txBox="1"/>
          <p:nvPr/>
        </p:nvSpPr>
        <p:spPr>
          <a:xfrm>
            <a:off x="7119938" y="4455448"/>
            <a:ext cx="3563556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1000"/>
              </a:spcAft>
            </a:pPr>
            <a:r>
              <a:rPr lang="en-US" sz="2400" b="1" i="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</a:rPr>
              <a:t>Prediction: </a:t>
            </a:r>
            <a:endParaRPr lang="en-US" sz="2400" b="1" dirty="0">
              <a:solidFill>
                <a:schemeClr val="bg2">
                  <a:lumMod val="60000"/>
                  <a:lumOff val="40000"/>
                </a:schemeClr>
              </a:solidFill>
              <a:effectLst/>
            </a:endParaRPr>
          </a:p>
          <a:p>
            <a:pPr marL="742950" indent="-285750" rtl="0" fontAlgn="base"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New data</a:t>
            </a:r>
          </a:p>
        </p:txBody>
      </p:sp>
    </p:spTree>
    <p:extLst>
      <p:ext uri="{BB962C8B-B14F-4D97-AF65-F5344CB8AC3E}">
        <p14:creationId xmlns:p14="http://schemas.microsoft.com/office/powerpoint/2010/main" val="36598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	TensorFlow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5C7AC43-4915-4177-8685-461F6F7D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33" y="1929765"/>
            <a:ext cx="7267493" cy="401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17136-F5C3-478F-B28B-933320BE540B}"/>
              </a:ext>
            </a:extLst>
          </p:cNvPr>
          <p:cNvSpPr txBox="1"/>
          <p:nvPr/>
        </p:nvSpPr>
        <p:spPr>
          <a:xfrm>
            <a:off x="5010785" y="1152526"/>
            <a:ext cx="1942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For Beginners </a:t>
            </a:r>
          </a:p>
        </p:txBody>
      </p:sp>
    </p:spTree>
    <p:extLst>
      <p:ext uri="{BB962C8B-B14F-4D97-AF65-F5344CB8AC3E}">
        <p14:creationId xmlns:p14="http://schemas.microsoft.com/office/powerpoint/2010/main" val="1113123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	TensorFlow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CED5C10-4FB6-425E-8DCB-14EF5FF1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688" y="1943736"/>
            <a:ext cx="7740623" cy="4091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1E59C0-C79D-4E37-8A39-D80ED90D59C8}"/>
              </a:ext>
            </a:extLst>
          </p:cNvPr>
          <p:cNvSpPr txBox="1"/>
          <p:nvPr/>
        </p:nvSpPr>
        <p:spPr>
          <a:xfrm>
            <a:off x="5010785" y="1219201"/>
            <a:ext cx="1942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For Expert </a:t>
            </a:r>
          </a:p>
        </p:txBody>
      </p:sp>
    </p:spTree>
    <p:extLst>
      <p:ext uri="{BB962C8B-B14F-4D97-AF65-F5344CB8AC3E}">
        <p14:creationId xmlns:p14="http://schemas.microsoft.com/office/powerpoint/2010/main" val="115858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53700"/>
            <a:ext cx="9909491" cy="9867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		AI/ML/DL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3767-2FB4-4FED-BDB9-F6879FC65B78}"/>
              </a:ext>
            </a:extLst>
          </p:cNvPr>
          <p:cNvSpPr txBox="1"/>
          <p:nvPr/>
        </p:nvSpPr>
        <p:spPr>
          <a:xfrm>
            <a:off x="1991360" y="904240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10B7D-0BF1-4E97-8126-E590843C242B}"/>
              </a:ext>
            </a:extLst>
          </p:cNvPr>
          <p:cNvSpPr txBox="1"/>
          <p:nvPr/>
        </p:nvSpPr>
        <p:spPr>
          <a:xfrm>
            <a:off x="1473200" y="1413132"/>
            <a:ext cx="4084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System that thinks rationally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System That acts rationally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DB763-8CF0-4DFD-A026-CE946FD7ADF8}"/>
              </a:ext>
            </a:extLst>
          </p:cNvPr>
          <p:cNvSpPr txBox="1"/>
          <p:nvPr/>
        </p:nvSpPr>
        <p:spPr>
          <a:xfrm>
            <a:off x="2001520" y="2367280"/>
            <a:ext cx="2448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D24BB-9199-4667-B20E-EBE9D09F6115}"/>
              </a:ext>
            </a:extLst>
          </p:cNvPr>
          <p:cNvSpPr txBox="1"/>
          <p:nvPr/>
        </p:nvSpPr>
        <p:spPr>
          <a:xfrm>
            <a:off x="1249680" y="2774572"/>
            <a:ext cx="4307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Learns from data rather than explicitly programmed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9E386-5489-4D73-B229-4D224E86A1B7}"/>
              </a:ext>
            </a:extLst>
          </p:cNvPr>
          <p:cNvSpPr txBox="1"/>
          <p:nvPr/>
        </p:nvSpPr>
        <p:spPr>
          <a:xfrm>
            <a:off x="2133600" y="3879928"/>
            <a:ext cx="2428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Deep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325EB-B3D7-400E-A6EA-4CBE7F31AAD2}"/>
              </a:ext>
            </a:extLst>
          </p:cNvPr>
          <p:cNvSpPr txBox="1"/>
          <p:nvPr/>
        </p:nvSpPr>
        <p:spPr>
          <a:xfrm>
            <a:off x="1391920" y="4339212"/>
            <a:ext cx="4307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Inspired from structure and function of brain 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D5A0AE7-8FE2-422B-95ED-1A3156B4B4A7}"/>
              </a:ext>
            </a:extLst>
          </p:cNvPr>
          <p:cNvSpPr/>
          <p:nvPr/>
        </p:nvSpPr>
        <p:spPr>
          <a:xfrm>
            <a:off x="5913120" y="904240"/>
            <a:ext cx="4880291" cy="4785360"/>
          </a:xfrm>
          <a:prstGeom prst="flowChartConnector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A9B583-5AB1-4A34-8403-211BAF563921}"/>
              </a:ext>
            </a:extLst>
          </p:cNvPr>
          <p:cNvSpPr txBox="1"/>
          <p:nvPr/>
        </p:nvSpPr>
        <p:spPr>
          <a:xfrm>
            <a:off x="8149192" y="1021358"/>
            <a:ext cx="67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AI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4BD05677-65C2-492C-9941-F08BAA0D4FDA}"/>
              </a:ext>
            </a:extLst>
          </p:cNvPr>
          <p:cNvSpPr/>
          <p:nvPr/>
        </p:nvSpPr>
        <p:spPr>
          <a:xfrm>
            <a:off x="6459219" y="1563578"/>
            <a:ext cx="3789680" cy="346668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0639C-992B-48CE-B9D0-D4A555534855}"/>
              </a:ext>
            </a:extLst>
          </p:cNvPr>
          <p:cNvSpPr txBox="1"/>
          <p:nvPr/>
        </p:nvSpPr>
        <p:spPr>
          <a:xfrm flipH="1">
            <a:off x="8102599" y="1778000"/>
            <a:ext cx="76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ML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0129FA0-2AA5-455C-9286-8A1AADE129AA}"/>
              </a:ext>
            </a:extLst>
          </p:cNvPr>
          <p:cNvSpPr/>
          <p:nvPr/>
        </p:nvSpPr>
        <p:spPr>
          <a:xfrm>
            <a:off x="7264400" y="2265680"/>
            <a:ext cx="2194560" cy="215392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3E9E1-97CF-498B-BC30-FA164F834485}"/>
              </a:ext>
            </a:extLst>
          </p:cNvPr>
          <p:cNvSpPr txBox="1"/>
          <p:nvPr/>
        </p:nvSpPr>
        <p:spPr>
          <a:xfrm>
            <a:off x="8158480" y="2580640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DL</a:t>
            </a:r>
          </a:p>
        </p:txBody>
      </p:sp>
    </p:spTree>
    <p:extLst>
      <p:ext uri="{BB962C8B-B14F-4D97-AF65-F5344CB8AC3E}">
        <p14:creationId xmlns:p14="http://schemas.microsoft.com/office/powerpoint/2010/main" val="4281851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A0FC-DB7F-4804-B704-D8195B31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Computer vision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8ED6B-902F-4A97-8A22-02365762FF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Bijay Gaudel</a:t>
            </a:r>
          </a:p>
        </p:txBody>
      </p:sp>
    </p:spTree>
    <p:extLst>
      <p:ext uri="{BB962C8B-B14F-4D97-AF65-F5344CB8AC3E}">
        <p14:creationId xmlns:p14="http://schemas.microsoft.com/office/powerpoint/2010/main" val="1892411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6" y="-4720"/>
            <a:ext cx="9216960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	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80FDF3-504C-46C7-92F8-409FA91FD1B9}"/>
              </a:ext>
            </a:extLst>
          </p:cNvPr>
          <p:cNvSpPr txBox="1"/>
          <p:nvPr/>
        </p:nvSpPr>
        <p:spPr>
          <a:xfrm>
            <a:off x="1257301" y="1536728"/>
            <a:ext cx="9991724" cy="363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Science and Technology of machine that see</a:t>
            </a:r>
          </a:p>
          <a:p>
            <a:pPr marL="342900" indent="-3429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Artificial system that obtain information from images</a:t>
            </a:r>
          </a:p>
          <a:p>
            <a:pPr marL="342900" indent="-3429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Image source: Video, Multi camera view, Multi dimensional data from sensors. </a:t>
            </a:r>
          </a:p>
          <a:p>
            <a:pPr marL="342900" indent="-3429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52496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80FDF3-504C-46C7-92F8-409FA91FD1B9}"/>
              </a:ext>
            </a:extLst>
          </p:cNvPr>
          <p:cNvSpPr txBox="1"/>
          <p:nvPr/>
        </p:nvSpPr>
        <p:spPr>
          <a:xfrm>
            <a:off x="2328862" y="1155728"/>
            <a:ext cx="6996113" cy="548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Image acquisition</a:t>
            </a:r>
          </a:p>
          <a:p>
            <a:pPr marL="342900" indent="-3429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Pre-processing</a:t>
            </a:r>
          </a:p>
          <a:p>
            <a:pPr marL="342900" indent="-3429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Feature extraction</a:t>
            </a:r>
          </a:p>
          <a:p>
            <a:pPr marL="342900" indent="-3429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Detection/segmentation</a:t>
            </a:r>
          </a:p>
          <a:p>
            <a:pPr marL="342900" indent="-3429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Recognition </a:t>
            </a:r>
          </a:p>
          <a:p>
            <a:pPr marL="342900" indent="-342900"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5915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Object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3C71CF4-FC82-4CE0-ACAC-CC115B789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959147"/>
            <a:ext cx="4972050" cy="4665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2C43AD-629D-487C-AFAD-85EEBD3362E8}"/>
              </a:ext>
            </a:extLst>
          </p:cNvPr>
          <p:cNvSpPr txBox="1"/>
          <p:nvPr/>
        </p:nvSpPr>
        <p:spPr>
          <a:xfrm>
            <a:off x="3248025" y="5743575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Fig: Overview of object recognition task</a:t>
            </a:r>
          </a:p>
        </p:txBody>
      </p:sp>
    </p:spTree>
    <p:extLst>
      <p:ext uri="{BB962C8B-B14F-4D97-AF65-F5344CB8AC3E}">
        <p14:creationId xmlns:p14="http://schemas.microsoft.com/office/powerpoint/2010/main" val="1879612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101" y="-4720"/>
            <a:ext cx="652849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Image recognition clue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80FDF3-504C-46C7-92F8-409FA91FD1B9}"/>
              </a:ext>
            </a:extLst>
          </p:cNvPr>
          <p:cNvSpPr txBox="1"/>
          <p:nvPr/>
        </p:nvSpPr>
        <p:spPr>
          <a:xfrm>
            <a:off x="3348037" y="1465467"/>
            <a:ext cx="4862513" cy="86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</a:rPr>
              <a:t>Does color play a role in recognition?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0E7D-D196-42F4-88B0-58AB8268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655" y="2571750"/>
            <a:ext cx="2834551" cy="3024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C642E-67ED-4C6B-A089-9BED45960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225" y="2709862"/>
            <a:ext cx="3695700" cy="2886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8B6181-C5CF-4227-BBCF-DA278729C930}"/>
              </a:ext>
            </a:extLst>
          </p:cNvPr>
          <p:cNvSpPr txBox="1"/>
          <p:nvPr/>
        </p:nvSpPr>
        <p:spPr>
          <a:xfrm>
            <a:off x="5063150" y="1102846"/>
            <a:ext cx="3193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Color:</a:t>
            </a:r>
          </a:p>
          <a:p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446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101" y="-4720"/>
            <a:ext cx="652849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Image recognition clue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80FDF3-504C-46C7-92F8-409FA91FD1B9}"/>
              </a:ext>
            </a:extLst>
          </p:cNvPr>
          <p:cNvSpPr txBox="1"/>
          <p:nvPr/>
        </p:nvSpPr>
        <p:spPr>
          <a:xfrm>
            <a:off x="3348037" y="1551192"/>
            <a:ext cx="4862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Characteristic </a:t>
            </a:r>
            <a:r>
              <a:rPr lang="en-US" altLang="en-US" sz="2400" i="1" dirty="0">
                <a:solidFill>
                  <a:schemeClr val="bg1"/>
                </a:solidFill>
              </a:rPr>
              <a:t>image texture </a:t>
            </a:r>
            <a:r>
              <a:rPr lang="en-US" altLang="en-US" sz="2400" dirty="0">
                <a:solidFill>
                  <a:schemeClr val="bg1"/>
                </a:solidFill>
              </a:rPr>
              <a:t>can help us readily recognize objects.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B6181-C5CF-4227-BBCF-DA278729C930}"/>
              </a:ext>
            </a:extLst>
          </p:cNvPr>
          <p:cNvSpPr txBox="1"/>
          <p:nvPr/>
        </p:nvSpPr>
        <p:spPr>
          <a:xfrm>
            <a:off x="5063150" y="1102846"/>
            <a:ext cx="3193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Texture:</a:t>
            </a:r>
          </a:p>
          <a:p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D57C4-1209-419F-9E24-C68621AC9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37" y="2602992"/>
            <a:ext cx="4257675" cy="40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5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101" y="-4720"/>
            <a:ext cx="652849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Image recognition clue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08B6181-C5CF-4227-BBCF-DA278729C930}"/>
              </a:ext>
            </a:extLst>
          </p:cNvPr>
          <p:cNvSpPr txBox="1"/>
          <p:nvPr/>
        </p:nvSpPr>
        <p:spPr>
          <a:xfrm>
            <a:off x="5063150" y="1102846"/>
            <a:ext cx="3193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Shape:</a:t>
            </a:r>
          </a:p>
          <a:p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939D0-7E71-47CF-8CF5-08C11B72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5" y="1747837"/>
            <a:ext cx="4714875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58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Human vision Vs 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6F56058-41D8-40A2-8304-F256A6A20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2" y="1238251"/>
            <a:ext cx="74390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8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	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D004C5A-E8F3-4CCB-9FE6-D02E2B1D2408}"/>
              </a:ext>
            </a:extLst>
          </p:cNvPr>
          <p:cNvSpPr txBox="1"/>
          <p:nvPr/>
        </p:nvSpPr>
        <p:spPr>
          <a:xfrm>
            <a:off x="3540218" y="1171576"/>
            <a:ext cx="4032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Optical Character Recognition</a:t>
            </a:r>
          </a:p>
          <a:p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758856-900C-4E81-A332-24793FAA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87" y="1871662"/>
            <a:ext cx="76676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16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	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D004C5A-E8F3-4CCB-9FE6-D02E2B1D2408}"/>
              </a:ext>
            </a:extLst>
          </p:cNvPr>
          <p:cNvSpPr txBox="1"/>
          <p:nvPr/>
        </p:nvSpPr>
        <p:spPr>
          <a:xfrm>
            <a:off x="4702268" y="1171576"/>
            <a:ext cx="400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Face Recognition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45AE7-64B5-4FEC-B182-C943D776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62" y="2081212"/>
            <a:ext cx="45815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3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0"/>
            <a:ext cx="9916160" cy="98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		Basic of 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D3767-2FB4-4FED-BDB9-F6879FC65B78}"/>
              </a:ext>
            </a:extLst>
          </p:cNvPr>
          <p:cNvSpPr txBox="1"/>
          <p:nvPr/>
        </p:nvSpPr>
        <p:spPr>
          <a:xfrm>
            <a:off x="1377950" y="1144545"/>
            <a:ext cx="291401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Neuron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Input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Hidden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Output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Testing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Activation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Cost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Learning Rate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Local Minima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Global Minima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Evaluation Metrices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C873C-575E-44E6-AD5A-594F4FAA1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651" y="1006640"/>
            <a:ext cx="6757637" cy="4784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CFA13-9365-4EF0-8718-114D2D9D0EF5}"/>
              </a:ext>
            </a:extLst>
          </p:cNvPr>
          <p:cNvSpPr txBox="1"/>
          <p:nvPr/>
        </p:nvSpPr>
        <p:spPr>
          <a:xfrm>
            <a:off x="5374640" y="5852160"/>
            <a:ext cx="560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	Fig: Deep Neural Network</a:t>
            </a:r>
          </a:p>
          <a:p>
            <a:r>
              <a:rPr lang="en-US" dirty="0">
                <a:solidFill>
                  <a:schemeClr val="bg1"/>
                </a:solidFill>
              </a:rPr>
              <a:t>Source: https://www.ibm.com/cloud/learn/neural-networks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174805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	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D004C5A-E8F3-4CCB-9FE6-D02E2B1D2408}"/>
              </a:ext>
            </a:extLst>
          </p:cNvPr>
          <p:cNvSpPr txBox="1"/>
          <p:nvPr/>
        </p:nvSpPr>
        <p:spPr>
          <a:xfrm>
            <a:off x="4702268" y="1171576"/>
            <a:ext cx="400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Traffic monitoring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29A73-0441-4CB7-846A-48582683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686581"/>
            <a:ext cx="94869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04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	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/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0F9E-9702-4D7C-A968-1AD6D4FC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31" y="3291840"/>
                <a:ext cx="1010598" cy="276999"/>
              </a:xfrm>
              <a:prstGeom prst="rect">
                <a:avLst/>
              </a:prstGeom>
              <a:blipFill>
                <a:blip r:embed="rId2"/>
                <a:stretch>
                  <a:fillRect l="-4819" t="-2222" r="-42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D004C5A-E8F3-4CCB-9FE6-D02E2B1D2408}"/>
              </a:ext>
            </a:extLst>
          </p:cNvPr>
          <p:cNvSpPr txBox="1"/>
          <p:nvPr/>
        </p:nvSpPr>
        <p:spPr>
          <a:xfrm>
            <a:off x="4702268" y="1171576"/>
            <a:ext cx="400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Medical imaging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7770F-D03F-45EB-8CEB-885DFB5B8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776412"/>
            <a:ext cx="50101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5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	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04C5A-E8F3-4CCB-9FE6-D02E2B1D2408}"/>
              </a:ext>
            </a:extLst>
          </p:cNvPr>
          <p:cNvSpPr txBox="1"/>
          <p:nvPr/>
        </p:nvSpPr>
        <p:spPr>
          <a:xfrm>
            <a:off x="4702268" y="1171576"/>
            <a:ext cx="400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Real time coaching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53813-D698-42A0-891F-4FECFCF85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07" y="1930729"/>
            <a:ext cx="7146354" cy="43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3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2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	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04C5A-E8F3-4CCB-9FE6-D02E2B1D2408}"/>
              </a:ext>
            </a:extLst>
          </p:cNvPr>
          <p:cNvSpPr txBox="1"/>
          <p:nvPr/>
        </p:nvSpPr>
        <p:spPr>
          <a:xfrm>
            <a:off x="4702268" y="1171576"/>
            <a:ext cx="400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Self driving cars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3B004-3DC6-463E-BB6D-9E1A7877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928812"/>
            <a:ext cx="83534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1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	Classification Localization 				and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A1E59-8B7F-44C9-B5DE-7E0F0C4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11" y="1724026"/>
            <a:ext cx="9498794" cy="36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16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6" y="-4720"/>
            <a:ext cx="9192259" cy="12429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	Localization and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0EEBF-4FF0-43BE-A004-27B94B22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60" y="1105851"/>
            <a:ext cx="5902959" cy="5471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41229-E4B7-4210-99BB-2E651DA23A3C}"/>
              </a:ext>
            </a:extLst>
          </p:cNvPr>
          <p:cNvSpPr txBox="1"/>
          <p:nvPr/>
        </p:nvSpPr>
        <p:spPr>
          <a:xfrm>
            <a:off x="3403600" y="6577533"/>
            <a:ext cx="5902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Source: https://machinelearningmastery.com/object-recognition-with-deep-learning/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62710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/>
        </p:nvSpPr>
        <p:spPr>
          <a:xfrm>
            <a:off x="3947000" y="219233"/>
            <a:ext cx="37360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933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Motivation</a:t>
            </a:r>
            <a:endParaRPr sz="2933" b="1" dirty="0">
              <a:solidFill>
                <a:schemeClr val="bg2">
                  <a:lumMod val="60000"/>
                  <a:lumOff val="4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2132333" y="1151267"/>
            <a:ext cx="7486800" cy="32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Recognize and Locate all known objects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Recovering pose of object in 3D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Obstacle avoidance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Path Planning 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/>
        </p:nvSpPr>
        <p:spPr>
          <a:xfrm>
            <a:off x="3947000" y="219233"/>
            <a:ext cx="51900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933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Techniques</a:t>
            </a:r>
            <a:endParaRPr sz="2933" b="1" dirty="0">
              <a:solidFill>
                <a:schemeClr val="bg2">
                  <a:lumMod val="60000"/>
                  <a:lumOff val="4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2538733" y="1252867"/>
            <a:ext cx="690240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You Only Look Once (YOLO)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Faster R-CNN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R-FCN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Single Shot Detector (SSD)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Spatial Pyramid Pooling (SPP-net)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/>
        </p:nvSpPr>
        <p:spPr>
          <a:xfrm>
            <a:off x="3059467" y="219234"/>
            <a:ext cx="60776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933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You Only Look Once (YOLO)</a:t>
            </a:r>
            <a:endParaRPr sz="2933" b="1" dirty="0">
              <a:solidFill>
                <a:schemeClr val="bg2">
                  <a:lumMod val="60000"/>
                  <a:lumOff val="4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19"/>
          <p:cNvSpPr txBox="1"/>
          <p:nvPr/>
        </p:nvSpPr>
        <p:spPr>
          <a:xfrm>
            <a:off x="2150033" y="1354467"/>
            <a:ext cx="785520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Main focus is what and where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Clever Convolutional Neural Network (CNN)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Single Neural Network to the full Images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74121">
              <a:lnSpc>
                <a:spcPct val="200000"/>
              </a:lnSpc>
              <a:buClr>
                <a:srgbClr val="0000FF"/>
              </a:buClr>
              <a:buSzPts val="2000"/>
              <a:buFont typeface="Open Sans"/>
              <a:buChar char="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Divided the images and predict bounding boxes and probabilities for each region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/>
        </p:nvSpPr>
        <p:spPr>
          <a:xfrm>
            <a:off x="3059467" y="219234"/>
            <a:ext cx="60776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933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You Only Look Once (YOLO)</a:t>
            </a:r>
            <a:endParaRPr sz="2933" b="1" dirty="0">
              <a:solidFill>
                <a:schemeClr val="bg2">
                  <a:lumMod val="60000"/>
                  <a:lumOff val="4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A6DC7-F5A6-49F9-8C03-81098E6E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57" y="1229360"/>
            <a:ext cx="9354503" cy="47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9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53700"/>
            <a:ext cx="9192259" cy="9867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	How do NN works?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4C7D50-AD09-4A29-9C93-1B3F809EFC87}"/>
              </a:ext>
            </a:extLst>
          </p:cNvPr>
          <p:cNvSpPr/>
          <p:nvPr/>
        </p:nvSpPr>
        <p:spPr>
          <a:xfrm>
            <a:off x="4561840" y="1188720"/>
            <a:ext cx="3078480" cy="14427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92518-47B2-4828-8634-CAB1D3EA77D7}"/>
              </a:ext>
            </a:extLst>
          </p:cNvPr>
          <p:cNvSpPr/>
          <p:nvPr/>
        </p:nvSpPr>
        <p:spPr>
          <a:xfrm>
            <a:off x="2214880" y="3495041"/>
            <a:ext cx="3078480" cy="14427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Cost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8A4B24-F289-4C92-B44E-F00AD587C003}"/>
              </a:ext>
            </a:extLst>
          </p:cNvPr>
          <p:cNvSpPr/>
          <p:nvPr/>
        </p:nvSpPr>
        <p:spPr>
          <a:xfrm>
            <a:off x="6990080" y="3495040"/>
            <a:ext cx="3078480" cy="14427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Optimization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CD67F34-352E-4A48-A8F2-9D3B8BA2D43F}"/>
              </a:ext>
            </a:extLst>
          </p:cNvPr>
          <p:cNvSpPr/>
          <p:nvPr/>
        </p:nvSpPr>
        <p:spPr>
          <a:xfrm>
            <a:off x="5362577" y="4099561"/>
            <a:ext cx="1564640" cy="254000"/>
          </a:xfrm>
          <a:prstGeom prst="rightArrow">
            <a:avLst/>
          </a:prstGeom>
          <a:gradFill>
            <a:gsLst>
              <a:gs pos="0">
                <a:schemeClr val="accent6">
                  <a:tint val="94000"/>
                  <a:satMod val="105000"/>
                  <a:lumMod val="87000"/>
                </a:schemeClr>
              </a:gs>
              <a:gs pos="100000">
                <a:schemeClr val="accent6">
                  <a:shade val="74000"/>
                  <a:satMod val="128000"/>
                  <a:lumMod val="10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537AA67-09BD-473F-9C84-2C399429C87B}"/>
              </a:ext>
            </a:extLst>
          </p:cNvPr>
          <p:cNvSpPr/>
          <p:nvPr/>
        </p:nvSpPr>
        <p:spPr>
          <a:xfrm>
            <a:off x="4561840" y="2687955"/>
            <a:ext cx="325120" cy="787400"/>
          </a:xfrm>
          <a:prstGeom prst="downArrow">
            <a:avLst/>
          </a:prstGeom>
          <a:gradFill>
            <a:gsLst>
              <a:gs pos="0">
                <a:schemeClr val="accent6">
                  <a:tint val="94000"/>
                  <a:satMod val="105000"/>
                  <a:lumMod val="87000"/>
                </a:schemeClr>
              </a:gs>
              <a:gs pos="100000">
                <a:schemeClr val="accent6">
                  <a:shade val="74000"/>
                  <a:satMod val="128000"/>
                  <a:lumMod val="100000"/>
                </a:schemeClr>
              </a:gs>
            </a:gsLst>
            <a:lin ang="5400000" scaled="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3207896A-D75B-44E8-A01F-81F73E12EB57}"/>
              </a:ext>
            </a:extLst>
          </p:cNvPr>
          <p:cNvSpPr/>
          <p:nvPr/>
        </p:nvSpPr>
        <p:spPr>
          <a:xfrm>
            <a:off x="7223760" y="2672080"/>
            <a:ext cx="254000" cy="756920"/>
          </a:xfrm>
          <a:prstGeom prst="upArrow">
            <a:avLst/>
          </a:prstGeom>
          <a:gradFill flip="none" rotWithShape="1">
            <a:gsLst>
              <a:gs pos="0">
                <a:schemeClr val="accent6">
                  <a:tint val="94000"/>
                  <a:satMod val="105000"/>
                  <a:lumMod val="87000"/>
                </a:schemeClr>
              </a:gs>
              <a:gs pos="100000">
                <a:schemeClr val="accent6">
                  <a:shade val="74000"/>
                  <a:satMod val="128000"/>
                  <a:lumMod val="10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81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/>
        </p:nvSpPr>
        <p:spPr>
          <a:xfrm>
            <a:off x="2216980" y="97314"/>
            <a:ext cx="78348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933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You Only Look Once (YOLO): </a:t>
            </a:r>
            <a:r>
              <a:rPr lang="en-GB" sz="2667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 sz="2667" b="1" dirty="0">
              <a:solidFill>
                <a:schemeClr val="bg2">
                  <a:lumMod val="60000"/>
                  <a:lumOff val="4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1" name="Google Shape;3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99" y="2184200"/>
            <a:ext cx="3708400" cy="3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201" y="1729634"/>
            <a:ext cx="622300" cy="45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7901" y="1729634"/>
            <a:ext cx="571500" cy="45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0"/>
          <p:cNvSpPr txBox="1"/>
          <p:nvPr/>
        </p:nvSpPr>
        <p:spPr>
          <a:xfrm>
            <a:off x="1426067" y="5708767"/>
            <a:ext cx="2449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>
                <a:latin typeface="Nunito"/>
                <a:ea typeface="Nunito"/>
                <a:cs typeface="Nunito"/>
                <a:sym typeface="Nunito"/>
              </a:rPr>
              <a:t>Y is 3*3*2*8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5" name="Google Shape;335;p20"/>
          <p:cNvCxnSpPr>
            <a:stCxn id="332" idx="3"/>
            <a:endCxn id="333" idx="1"/>
          </p:cNvCxnSpPr>
          <p:nvPr/>
        </p:nvCxnSpPr>
        <p:spPr>
          <a:xfrm>
            <a:off x="8033500" y="4009284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" name="Google Shape;336;p20"/>
          <p:cNvSpPr txBox="1"/>
          <p:nvPr/>
        </p:nvSpPr>
        <p:spPr>
          <a:xfrm>
            <a:off x="1750257" y="599471"/>
            <a:ext cx="286302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Class:</a:t>
            </a:r>
            <a:endParaRPr sz="2400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r>
              <a:rPr lang="en-GB" sz="2400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1 - Pedestrian</a:t>
            </a:r>
            <a:endParaRPr sz="2400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r>
              <a:rPr lang="en-GB" sz="2400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2 - Car</a:t>
            </a:r>
            <a:endParaRPr sz="2400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r>
              <a:rPr lang="en-GB" sz="2400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3 - Motorcycle</a:t>
            </a:r>
            <a:endParaRPr sz="2400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2126633" y="4517033"/>
            <a:ext cx="914400" cy="87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8" name="Google Shape;338;p20"/>
          <p:cNvSpPr/>
          <p:nvPr/>
        </p:nvSpPr>
        <p:spPr>
          <a:xfrm>
            <a:off x="2110167" y="4467600"/>
            <a:ext cx="1071600" cy="824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/>
        </p:nvSpPr>
        <p:spPr>
          <a:xfrm>
            <a:off x="2216980" y="97314"/>
            <a:ext cx="78348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933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You Only Look Once (YOLO): </a:t>
            </a:r>
            <a:r>
              <a:rPr lang="en-GB" sz="2667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IOU</a:t>
            </a:r>
            <a:endParaRPr sz="2667" b="1" dirty="0">
              <a:solidFill>
                <a:schemeClr val="bg2">
                  <a:lumMod val="60000"/>
                  <a:lumOff val="4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1426067" y="5708767"/>
            <a:ext cx="2449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>
                <a:latin typeface="Nunito"/>
                <a:ea typeface="Nunito"/>
                <a:cs typeface="Nunito"/>
                <a:sym typeface="Nunito"/>
              </a:rPr>
              <a:t>Y is 3*3*2*8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13F69-FD94-4C5B-9A84-CD0F5C69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381125"/>
            <a:ext cx="68294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74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/>
        </p:nvSpPr>
        <p:spPr>
          <a:xfrm>
            <a:off x="346200" y="219234"/>
            <a:ext cx="117048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933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   You Only Look Once (YOLO): </a:t>
            </a:r>
            <a:r>
              <a:rPr lang="en-GB" sz="2667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Non max suppressed outputs</a:t>
            </a:r>
            <a:endParaRPr sz="2667" b="1" dirty="0">
              <a:solidFill>
                <a:schemeClr val="bg2">
                  <a:lumMod val="60000"/>
                  <a:lumOff val="4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22"/>
          <p:cNvSpPr txBox="1"/>
          <p:nvPr/>
        </p:nvSpPr>
        <p:spPr>
          <a:xfrm>
            <a:off x="1137500" y="1186967"/>
            <a:ext cx="10303600" cy="44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91054">
              <a:lnSpc>
                <a:spcPct val="200000"/>
              </a:lnSpc>
              <a:buSzPts val="22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For each grid cell get 2 predicted bounding boxes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91054">
              <a:lnSpc>
                <a:spcPct val="200000"/>
              </a:lnSpc>
              <a:buSzPts val="22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Get rid of low probability prediction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609585" indent="-491054">
              <a:lnSpc>
                <a:spcPct val="200000"/>
              </a:lnSpc>
              <a:buSzPts val="2200"/>
              <a:buFont typeface="Open Sans"/>
              <a:buChar char="❏"/>
            </a:pPr>
            <a:r>
              <a:rPr lang="en-GB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For each class use non max suppression to generate final prediction </a:t>
            </a:r>
            <a:endParaRPr sz="24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/>
        </p:nvSpPr>
        <p:spPr>
          <a:xfrm>
            <a:off x="346200" y="219234"/>
            <a:ext cx="117048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933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   You Only Look Once (YOLO): </a:t>
            </a:r>
            <a:r>
              <a:rPr lang="en-GB" sz="2667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Non max suppressed outputs</a:t>
            </a:r>
            <a:endParaRPr sz="2667" b="1" dirty="0">
              <a:solidFill>
                <a:schemeClr val="bg2">
                  <a:lumMod val="60000"/>
                  <a:lumOff val="4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8" name="Google Shape;3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900" y="1656251"/>
            <a:ext cx="34290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500" y="1564767"/>
            <a:ext cx="33020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/>
        </p:nvSpPr>
        <p:spPr>
          <a:xfrm>
            <a:off x="346200" y="219234"/>
            <a:ext cx="11704800" cy="6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933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   You Only Look Once (YOLO): </a:t>
            </a:r>
            <a:r>
              <a:rPr lang="en-GB" sz="2667" b="1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Non max suppressed outputs</a:t>
            </a:r>
            <a:endParaRPr sz="2667" b="1" dirty="0">
              <a:solidFill>
                <a:schemeClr val="bg2">
                  <a:lumMod val="60000"/>
                  <a:lumOff val="4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D4284-7545-4CC5-B052-AF31E52B064A}"/>
              </a:ext>
            </a:extLst>
          </p:cNvPr>
          <p:cNvSpPr txBox="1"/>
          <p:nvPr/>
        </p:nvSpPr>
        <p:spPr>
          <a:xfrm>
            <a:off x="1019175" y="1657350"/>
            <a:ext cx="10725149" cy="367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Step 1:</a:t>
            </a:r>
            <a:r>
              <a:rPr lang="en-US" sz="2400" b="0" i="0" dirty="0">
                <a:solidFill>
                  <a:srgbClr val="595858"/>
                </a:solidFill>
                <a:effectLst/>
              </a:rPr>
              <a:t> Select the box with highest objectiveness score</a:t>
            </a:r>
          </a:p>
          <a:p>
            <a:pPr algn="l">
              <a:lnSpc>
                <a:spcPct val="200000"/>
              </a:lnSpc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Step 2:</a:t>
            </a:r>
            <a:r>
              <a:rPr lang="en-US" sz="2400" b="0" i="0" dirty="0">
                <a:solidFill>
                  <a:srgbClr val="595858"/>
                </a:solidFill>
                <a:effectLst/>
              </a:rPr>
              <a:t> Then, compare the overlap (intersection over union) of this box with other boxes</a:t>
            </a:r>
          </a:p>
          <a:p>
            <a:pPr algn="l">
              <a:lnSpc>
                <a:spcPct val="200000"/>
              </a:lnSpc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Step 3:</a:t>
            </a:r>
            <a:r>
              <a:rPr lang="en-US" sz="2400" b="0" i="0" dirty="0">
                <a:solidFill>
                  <a:srgbClr val="595858"/>
                </a:solidFill>
                <a:effectLst/>
              </a:rPr>
              <a:t> Remove the bounding boxes with overlap (intersection over union) &lt;50%</a:t>
            </a:r>
          </a:p>
          <a:p>
            <a:pPr algn="l">
              <a:lnSpc>
                <a:spcPct val="200000"/>
              </a:lnSpc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Step 4:</a:t>
            </a:r>
            <a:r>
              <a:rPr lang="en-US" sz="2400" b="0" i="0" dirty="0">
                <a:solidFill>
                  <a:srgbClr val="595858"/>
                </a:solidFill>
                <a:effectLst/>
              </a:rPr>
              <a:t> Then, move to the next highest objectiveness score</a:t>
            </a:r>
          </a:p>
          <a:p>
            <a:pPr algn="l">
              <a:lnSpc>
                <a:spcPct val="200000"/>
              </a:lnSpc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Step 5:</a:t>
            </a:r>
            <a:r>
              <a:rPr lang="en-US" sz="2400" b="0" i="0" dirty="0">
                <a:solidFill>
                  <a:srgbClr val="595858"/>
                </a:solidFill>
                <a:effectLst/>
              </a:rPr>
              <a:t> Finally, repeat steps 2-4</a:t>
            </a:r>
          </a:p>
        </p:txBody>
      </p:sp>
    </p:spTree>
    <p:extLst>
      <p:ext uri="{BB962C8B-B14F-4D97-AF65-F5344CB8AC3E}">
        <p14:creationId xmlns:p14="http://schemas.microsoft.com/office/powerpoint/2010/main" val="1518349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4053367" y="2714001"/>
            <a:ext cx="4844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>
              <a:lnSpc>
                <a:spcPct val="200000"/>
              </a:lnSpc>
            </a:pPr>
            <a:r>
              <a:rPr lang="en-GB" sz="36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36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33380"/>
            <a:ext cx="9192259" cy="102326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		    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F7A80-9B1C-4950-B858-200307C5D8AF}"/>
              </a:ext>
            </a:extLst>
          </p:cNvPr>
          <p:cNvSpPr txBox="1"/>
          <p:nvPr/>
        </p:nvSpPr>
        <p:spPr>
          <a:xfrm>
            <a:off x="3535680" y="1564640"/>
            <a:ext cx="587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Output of the machine learning algorithms run on a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5CBF1-45A5-4190-87BF-D6DEE5133029}"/>
              </a:ext>
            </a:extLst>
          </p:cNvPr>
          <p:cNvSpPr txBox="1"/>
          <p:nvPr/>
        </p:nvSpPr>
        <p:spPr>
          <a:xfrm>
            <a:off x="3535680" y="2804160"/>
            <a:ext cx="587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Algorithms results in a model comprised of vector or coefficient of weights and bias with specific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D2F34-24E2-41E7-918E-96C9041DAC41}"/>
              </a:ext>
            </a:extLst>
          </p:cNvPr>
          <p:cNvSpPr txBox="1"/>
          <p:nvPr/>
        </p:nvSpPr>
        <p:spPr>
          <a:xfrm>
            <a:off x="3535680" y="4612640"/>
            <a:ext cx="587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+ Prediction Algorithm = Model</a:t>
            </a:r>
          </a:p>
        </p:txBody>
      </p:sp>
    </p:spTree>
    <p:extLst>
      <p:ext uri="{BB962C8B-B14F-4D97-AF65-F5344CB8AC3E}">
        <p14:creationId xmlns:p14="http://schemas.microsoft.com/office/powerpoint/2010/main" val="378615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33380"/>
            <a:ext cx="9192259" cy="102326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    Activation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1BC88-D721-49F2-A274-033FA27B3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39" y="1300162"/>
            <a:ext cx="10302241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33380"/>
            <a:ext cx="9192259" cy="102326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    Cost/Loss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F7A80-9B1C-4950-B858-200307C5D8AF}"/>
              </a:ext>
            </a:extLst>
          </p:cNvPr>
          <p:cNvSpPr txBox="1"/>
          <p:nvPr/>
        </p:nvSpPr>
        <p:spPr>
          <a:xfrm>
            <a:off x="3464560" y="1808809"/>
            <a:ext cx="5862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Measure of error between what actually is and what our model predicts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Entire model =&gt; Cost function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Single Epoch =&gt; Loss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5CBF1-45A5-4190-87BF-D6DEE5133029}"/>
              </a:ext>
            </a:extLst>
          </p:cNvPr>
          <p:cNvSpPr txBox="1"/>
          <p:nvPr/>
        </p:nvSpPr>
        <p:spPr>
          <a:xfrm>
            <a:off x="3078480" y="4465320"/>
            <a:ext cx="5862320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Regression Loss 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Binary Classification Loss 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Multi-class Classification Loss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D2F34-24E2-41E7-918E-96C9041DAC41}"/>
              </a:ext>
            </a:extLst>
          </p:cNvPr>
          <p:cNvSpPr txBox="1"/>
          <p:nvPr/>
        </p:nvSpPr>
        <p:spPr>
          <a:xfrm>
            <a:off x="4673600" y="4053840"/>
            <a:ext cx="10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36473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324-8554-42F2-8952-0AF3751E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33380"/>
            <a:ext cx="9192259" cy="102326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	     Cost/Loss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78F6F-0E31-496F-AECB-CB0AF2C2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190625"/>
            <a:ext cx="95631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4078</TotalTime>
  <Words>1263</Words>
  <Application>Microsoft Office PowerPoint</Application>
  <PresentationFormat>Widescreen</PresentationFormat>
  <Paragraphs>232</Paragraphs>
  <Slides>55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Calibri</vt:lpstr>
      <vt:lpstr>Cambria Math</vt:lpstr>
      <vt:lpstr>Courier New</vt:lpstr>
      <vt:lpstr>Impact</vt:lpstr>
      <vt:lpstr>Nunito</vt:lpstr>
      <vt:lpstr>Nyala</vt:lpstr>
      <vt:lpstr>Open Sans</vt:lpstr>
      <vt:lpstr>Tw Cen MT</vt:lpstr>
      <vt:lpstr>Tw Cen MT (Body)</vt:lpstr>
      <vt:lpstr>Wingdings</vt:lpstr>
      <vt:lpstr>Circuit</vt:lpstr>
      <vt:lpstr>Basic of Deep learning</vt:lpstr>
      <vt:lpstr>  Qualification for certificate </vt:lpstr>
      <vt:lpstr>    AI/ML/DL</vt:lpstr>
      <vt:lpstr>    Basic of NN</vt:lpstr>
      <vt:lpstr>   How do NN works?</vt:lpstr>
      <vt:lpstr>         Model</vt:lpstr>
      <vt:lpstr>       Activation function</vt:lpstr>
      <vt:lpstr>       Cost/Loss function</vt:lpstr>
      <vt:lpstr>       Cost/Loss function</vt:lpstr>
      <vt:lpstr>  Optimization Process  </vt:lpstr>
      <vt:lpstr>  Optimization Process  </vt:lpstr>
      <vt:lpstr>   Learning rate</vt:lpstr>
      <vt:lpstr>  Vanishing vs exploding gradient</vt:lpstr>
      <vt:lpstr>   Global vs local Minima</vt:lpstr>
      <vt:lpstr>   How good is your model? </vt:lpstr>
      <vt:lpstr>   Bias-variance tradeoff</vt:lpstr>
      <vt:lpstr>   Bias-variance tradeoff</vt:lpstr>
      <vt:lpstr>   Regularization</vt:lpstr>
      <vt:lpstr>   L1-Regularization</vt:lpstr>
      <vt:lpstr>   L2-Regularization</vt:lpstr>
      <vt:lpstr>   How overfitting prevented Using Regularization?</vt:lpstr>
      <vt:lpstr>    Dropout</vt:lpstr>
      <vt:lpstr>Frameworks</vt:lpstr>
      <vt:lpstr>PowerPoint Presentation</vt:lpstr>
      <vt:lpstr>   TensorFlow</vt:lpstr>
      <vt:lpstr>   TensorFlow</vt:lpstr>
      <vt:lpstr>   TensorFlow</vt:lpstr>
      <vt:lpstr>   TensorFlow</vt:lpstr>
      <vt:lpstr>   TensorFlow</vt:lpstr>
      <vt:lpstr>Computer vision</vt:lpstr>
      <vt:lpstr>    Computer Vision</vt:lpstr>
      <vt:lpstr> Computer Vision</vt:lpstr>
      <vt:lpstr>  Object recognition</vt:lpstr>
      <vt:lpstr>Image recognition clue</vt:lpstr>
      <vt:lpstr>Image recognition clue</vt:lpstr>
      <vt:lpstr>Image recognition clue</vt:lpstr>
      <vt:lpstr>Human vision Vs computer vision</vt:lpstr>
      <vt:lpstr>    Applications</vt:lpstr>
      <vt:lpstr>    Applications</vt:lpstr>
      <vt:lpstr>    Applications</vt:lpstr>
      <vt:lpstr>    Applications</vt:lpstr>
      <vt:lpstr>    Applications</vt:lpstr>
      <vt:lpstr>    Applications</vt:lpstr>
      <vt:lpstr>    Classification Localization     and Detection</vt:lpstr>
      <vt:lpstr>    Localization and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Vision</dc:title>
  <dc:creator>Bijay Gaudel</dc:creator>
  <cp:lastModifiedBy>Bijay Gaudel</cp:lastModifiedBy>
  <cp:revision>22</cp:revision>
  <dcterms:created xsi:type="dcterms:W3CDTF">2021-06-07T08:47:12Z</dcterms:created>
  <dcterms:modified xsi:type="dcterms:W3CDTF">2021-07-06T14:15:23Z</dcterms:modified>
</cp:coreProperties>
</file>